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19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1CFD2-D259-DFE8-8EA1-EABDDEA1C7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54E9E-E61F-CBD6-215B-FA96D7D9DD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00445-26B5-2F30-DF0E-372A33123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03F4D-BC75-2550-14FF-BBC1DE952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6CEF9-24D7-A799-5505-0F176AA40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61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8F034-598C-2188-DD8F-F2372A7A1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11ACC-15BC-B165-D428-A4760FC1C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7BA14-359C-4B70-1633-7DDC98B54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530C0-8F5C-C9E4-47BC-D73127282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A88DB-3230-5EE1-D98A-64B0C6D34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1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178C64-E7A5-A72E-858F-E60D13441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33F2F2-B40F-46D1-AE03-BCBABAABD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6C939-7865-21E0-418B-1E9746BE9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D1D5-BE0D-165D-AD25-7268E436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26386-4642-CA3D-CA41-B0479153C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3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CF8E8-BC0F-E519-C2DA-D24617B7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16526-87E2-F910-329F-84B08A101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D5B72-C4CF-EB0E-52A9-49581E862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70E6C-9AB3-8F5D-0537-F092B88EE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399DC-4F60-A73F-002B-22BA6DFDC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4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01A8E-EEFA-CA11-D7B0-C71615D6E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180AB-3DFC-AC0A-0E35-B7F7856CD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5E361-1E76-BDA0-F462-2FE43A04E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C1370-279C-89FB-84A6-DA76C400F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27E42-68A7-3CC4-F0B9-3A92605E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6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2120-81C1-FF15-B31B-2DC5FD2FF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2037E-7F9C-9A8E-C647-9493E8B57D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7B610-6819-FA12-4F54-665B1CFA7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78C57-6071-F571-EC11-6F6223751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EA361-95F2-39EF-3781-3023F80A6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1FB1A6-B37E-2F1D-753F-C8949526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8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83B5F-D15B-F61E-B712-0C3353F90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D8803-E9B6-4E96-F459-D1E11A317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1EF57-717B-E566-8469-58E410205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32ED14-6121-0BF5-29A1-173977AA06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E1FB8E-A3E7-2838-43C5-85FB0AF5E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0BB501-3AA5-362C-9E8D-716991DB9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1E53D5-86BE-D21B-8FCA-4EBAD5C4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86A518-2980-98A9-F76E-D0D7908FC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63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32293-F9DD-B368-41FA-32D2A23A3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02C9FE-FEEB-8310-C6CA-C7EA55D19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09ADD-763E-62C6-7945-13E6518D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8F5902-E7C6-7F38-789A-1D8DF9229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5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199708-17F4-4D22-5B26-E5B14F42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A49003-B4A2-1F09-F6E7-8BEC6BA6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B2BAAF-3B0E-ED51-FE79-0924B55D3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2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CD923-88E4-390A-9BCB-E855F053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8C39A-AF89-FAAC-59C0-F3F932F54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DFE78-4606-F119-F2B2-A53570202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C79A1-691F-FBE8-16CD-312EFAE6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69C59-0CDC-3F5E-5590-004F86E9F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9960-F3E8-3D05-77F7-C903C2DB1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9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47A66-D565-75F7-FEB1-E6A027F09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3B7BCA-4337-68B8-1847-001EEB3C92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D4A71-54CF-81C8-0698-FAB329257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73AC0-D0BB-EEBE-D4D8-48D7A37AC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7051B-80E7-3AFC-A8AD-3C8DCD6A0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51CE4-CB41-26C9-B2EA-F1B35F8F0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1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4615EB-7773-0825-7E82-811CF0543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55C0D-0A27-29FB-8393-CB6DB481E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74DC4-380D-039A-099E-925B502878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E3532-A824-49E8-84C8-C89873CEEC1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9844A-2851-C21B-48BE-92E9106B3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7ED3D-3C74-EE71-C49A-A5C1E9EEF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87D2F-25A6-4822-83B6-10928D6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6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video.cloudoffice.avaya.com/join/551820189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1476E5-9EEF-0D3E-E936-66B3F3ECC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882" y="287271"/>
            <a:ext cx="10541479" cy="4707802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61191D"/>
                </a:solidFill>
              </a:rPr>
              <a:t>HIGH PLAINS RANCH METROPOLITAN DISTRICT</a:t>
            </a:r>
            <a:br>
              <a:rPr lang="en-US" sz="4000" b="1" dirty="0">
                <a:solidFill>
                  <a:srgbClr val="61191D"/>
                </a:solidFill>
              </a:rPr>
            </a:br>
            <a:br>
              <a:rPr lang="en-US" sz="4000" dirty="0">
                <a:solidFill>
                  <a:srgbClr val="61191D"/>
                </a:solidFill>
              </a:rPr>
            </a:br>
            <a:r>
              <a:rPr lang="en-US" sz="3600" dirty="0">
                <a:solidFill>
                  <a:srgbClr val="61191D"/>
                </a:solidFill>
              </a:rPr>
              <a:t>ANNUAL TOWN  HALL MEETING </a:t>
            </a:r>
            <a:br>
              <a:rPr lang="en-US" sz="3600" dirty="0">
                <a:solidFill>
                  <a:srgbClr val="61191D"/>
                </a:solidFill>
              </a:rPr>
            </a:br>
            <a:r>
              <a:rPr lang="en-US" sz="3600" dirty="0">
                <a:solidFill>
                  <a:srgbClr val="61191D"/>
                </a:solidFill>
              </a:rPr>
              <a:t>November 14, 2023, at 11:00 am</a:t>
            </a:r>
            <a:br>
              <a:rPr lang="en-US" sz="4000" dirty="0">
                <a:solidFill>
                  <a:srgbClr val="61191D"/>
                </a:solidFill>
              </a:rPr>
            </a:br>
            <a:endParaRPr lang="en-US" sz="4000" dirty="0">
              <a:solidFill>
                <a:srgbClr val="61191D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696B0-6563-3846-F6A6-30CE969EA8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5292" y="5282344"/>
            <a:ext cx="4076708" cy="1590742"/>
          </a:xfrm>
        </p:spPr>
        <p:txBody>
          <a:bodyPr anchor="ctr">
            <a:normAutofit fontScale="85000" lnSpcReduction="20000"/>
          </a:bodyPr>
          <a:lstStyle/>
          <a:p>
            <a:pPr algn="l">
              <a:spcBef>
                <a:spcPts val="0"/>
              </a:spcBef>
            </a:pPr>
            <a:r>
              <a:rPr lang="en-US" sz="2000" u="sng" dirty="0">
                <a:solidFill>
                  <a:srgbClr val="FFFFFF"/>
                </a:solidFill>
              </a:rPr>
              <a:t>Held In Person and Virtual:</a:t>
            </a:r>
          </a:p>
          <a:p>
            <a:pPr algn="l">
              <a:spcBef>
                <a:spcPts val="0"/>
              </a:spcBef>
            </a:pPr>
            <a:r>
              <a:rPr lang="en-US" sz="2000" dirty="0">
                <a:solidFill>
                  <a:srgbClr val="FFFFFF"/>
                </a:solidFill>
              </a:rPr>
              <a:t>119 N </a:t>
            </a:r>
            <a:r>
              <a:rPr lang="en-US" sz="2000" dirty="0" err="1">
                <a:solidFill>
                  <a:srgbClr val="FFFFFF"/>
                </a:solidFill>
              </a:rPr>
              <a:t>Wahsatch</a:t>
            </a:r>
            <a:r>
              <a:rPr lang="en-US" sz="2000" dirty="0">
                <a:solidFill>
                  <a:srgbClr val="FFFFFF"/>
                </a:solidFill>
              </a:rPr>
              <a:t> Ave</a:t>
            </a:r>
          </a:p>
          <a:p>
            <a:pPr algn="l">
              <a:spcBef>
                <a:spcPts val="0"/>
              </a:spcBef>
            </a:pPr>
            <a:r>
              <a:rPr lang="en-US" sz="2000" dirty="0">
                <a:solidFill>
                  <a:srgbClr val="FFFFFF"/>
                </a:solidFill>
              </a:rPr>
              <a:t>Colorado Springs, CO 80903</a:t>
            </a:r>
          </a:p>
          <a:p>
            <a:pPr algn="l">
              <a:spcBef>
                <a:spcPts val="0"/>
              </a:spcBef>
            </a:pPr>
            <a:r>
              <a:rPr lang="en-US" sz="2000" dirty="0">
                <a:solidFill>
                  <a:srgbClr val="FFFFFF"/>
                </a:solidFill>
              </a:rPr>
              <a:t>-or-</a:t>
            </a:r>
          </a:p>
          <a:p>
            <a:pPr algn="l"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https://video.cloudoffice.avaya.com/join/551820189</a:t>
            </a:r>
            <a:endParaRPr lang="en-US" sz="20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United States: +1 (213) 463-4500</a:t>
            </a:r>
          </a:p>
          <a:p>
            <a:pPr algn="l">
              <a:spcBef>
                <a:spcPts val="0"/>
              </a:spcBef>
            </a:pPr>
            <a:r>
              <a:rPr lang="en-US" sz="2000" dirty="0">
                <a:solidFill>
                  <a:schemeClr val="bg1"/>
                </a:solidFill>
              </a:rPr>
              <a:t> Access Code: 551-820-189</a:t>
            </a: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AD555199-B217-8763-196A-46335B324B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82" y="5584701"/>
            <a:ext cx="5975927" cy="98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47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F3859A-1F84-40C0-9833-79A6B4B15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249142"/>
          </a:xfrm>
        </p:spPr>
        <p:txBody>
          <a:bodyPr anchor="b">
            <a:normAutofit/>
          </a:bodyPr>
          <a:lstStyle/>
          <a:p>
            <a:r>
              <a:rPr lang="en-US" sz="4000" b="1" dirty="0">
                <a:solidFill>
                  <a:srgbClr val="61191D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2DBC3-13ED-F597-99B8-CDD30F06C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sz="2000" dirty="0"/>
              <a:t>Call to Order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Current Public Infrastructure Projects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Current Bond Status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Review Current Year to Last Month Unaudited Financial Statements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Questions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 dirty="0"/>
              <a:t>Adjourn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F4C16906-6FEE-4C0D-8171-9C7685749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859" y="5617272"/>
            <a:ext cx="1929867" cy="102282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55093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69CE33-5E70-A011-2282-903FDF5D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3600"/>
              <a:t>Agenda Item 2)</a:t>
            </a:r>
            <a:br>
              <a:rPr lang="en-US" sz="3600"/>
            </a:br>
            <a:r>
              <a:rPr lang="en-US" sz="3600"/>
              <a:t>Current Public Infrastructure Projects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499A7-346E-E20F-49BB-5327780CE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There are currently No planned Public Infrastructure Projects</a:t>
            </a:r>
          </a:p>
          <a:p>
            <a:pPr lvl="1"/>
            <a:endParaRPr lang="en-US"/>
          </a:p>
        </p:txBody>
      </p:sp>
      <p:pic>
        <p:nvPicPr>
          <p:cNvPr id="4" name="Picture 3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ED890054-2770-9492-65BB-3E2F7588F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859" y="5617272"/>
            <a:ext cx="1929867" cy="102282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624042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10708E-D207-2F35-2D95-38AAE4262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Agenda Item 3)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Current Bond and Debt Status</a:t>
            </a:r>
          </a:p>
        </p:txBody>
      </p:sp>
      <p:pic>
        <p:nvPicPr>
          <p:cNvPr id="4" name="Picture 3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658126D9-9594-9C5A-379C-AFC83219C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369" y="5689704"/>
            <a:ext cx="1929867" cy="1022829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B794957B-60F2-BCE1-407D-89FCDF6C3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673957"/>
              </p:ext>
            </p:extLst>
          </p:nvPr>
        </p:nvGraphicFramePr>
        <p:xfrm>
          <a:off x="784514" y="3489705"/>
          <a:ext cx="9893300" cy="2199999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946650">
                  <a:extLst>
                    <a:ext uri="{9D8B030D-6E8A-4147-A177-3AD203B41FA5}">
                      <a16:colId xmlns:a16="http://schemas.microsoft.com/office/drawing/2014/main" val="3105066204"/>
                    </a:ext>
                  </a:extLst>
                </a:gridCol>
                <a:gridCol w="4946650">
                  <a:extLst>
                    <a:ext uri="{9D8B030D-6E8A-4147-A177-3AD203B41FA5}">
                      <a16:colId xmlns:a16="http://schemas.microsoft.com/office/drawing/2014/main" val="3529475169"/>
                    </a:ext>
                  </a:extLst>
                </a:gridCol>
              </a:tblGrid>
              <a:tr h="401679">
                <a:tc gridSpan="2">
                  <a:txBody>
                    <a:bodyPr/>
                    <a:lstStyle/>
                    <a:p>
                      <a:r>
                        <a:rPr lang="en-US" dirty="0"/>
                        <a:t>How to Calculate your Property Taxes: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812691"/>
                  </a:ext>
                </a:extLst>
              </a:tr>
              <a:tr h="983009">
                <a:tc>
                  <a:txBody>
                    <a:bodyPr/>
                    <a:lstStyle/>
                    <a:p>
                      <a:endParaRPr lang="en-US" sz="1600" dirty="0"/>
                    </a:p>
                    <a:p>
                      <a:r>
                        <a:rPr lang="en-US" sz="1600" dirty="0"/>
                        <a:t>Market Value of your home</a:t>
                      </a:r>
                    </a:p>
                    <a:p>
                      <a:r>
                        <a:rPr lang="en-US" sz="1600" dirty="0"/>
                        <a:t>X (times) Residential Assessment Rate (RAR)</a:t>
                      </a:r>
                    </a:p>
                    <a:p>
                      <a:r>
                        <a:rPr lang="en-US" sz="1600" dirty="0"/>
                        <a:t>= Assessed Valuation (AV)</a:t>
                      </a:r>
                    </a:p>
                    <a:p>
                      <a:r>
                        <a:rPr lang="en-US" sz="1600" dirty="0"/>
                        <a:t>AV x (times) Mill Levy Rate</a:t>
                      </a:r>
                    </a:p>
                    <a:p>
                      <a:r>
                        <a:rPr lang="en-US" sz="1600" dirty="0"/>
                        <a:t>÷ (divided by) 1,000</a:t>
                      </a:r>
                    </a:p>
                    <a:p>
                      <a:r>
                        <a:rPr lang="en-US" sz="1600" b="1" dirty="0">
                          <a:highlight>
                            <a:srgbClr val="FFFF00"/>
                          </a:highlight>
                        </a:rPr>
                        <a:t>= Annual Property 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u="sng" dirty="0"/>
                        <a:t>EXAMPLE:</a:t>
                      </a:r>
                    </a:p>
                    <a:p>
                      <a:r>
                        <a:rPr lang="en-US" sz="1600" dirty="0"/>
                        <a:t>Home Value is $500,000</a:t>
                      </a:r>
                    </a:p>
                    <a:p>
                      <a:r>
                        <a:rPr lang="en-US" sz="1600" dirty="0"/>
                        <a:t>$500,000 x 6.765% (current RAR)</a:t>
                      </a:r>
                    </a:p>
                    <a:p>
                      <a:r>
                        <a:rPr lang="en-US" sz="1600" dirty="0"/>
                        <a:t>= 33,825 (AV)</a:t>
                      </a:r>
                    </a:p>
                    <a:p>
                      <a:r>
                        <a:rPr lang="en-US" sz="1600" dirty="0"/>
                        <a:t>33,825 x 66.795 (current mill levy) = 2,259,340.86</a:t>
                      </a:r>
                    </a:p>
                    <a:p>
                      <a:r>
                        <a:rPr lang="en-US" sz="1600" dirty="0"/>
                        <a:t>÷ 1,000 </a:t>
                      </a:r>
                    </a:p>
                    <a:p>
                      <a:r>
                        <a:rPr lang="en-US" sz="1600" b="1" dirty="0">
                          <a:highlight>
                            <a:srgbClr val="FFFF00"/>
                          </a:highlight>
                        </a:rPr>
                        <a:t>= $2,259.34/ year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03668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E77220-AE9C-3257-C091-01AD0DD06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307516"/>
              </p:ext>
            </p:extLst>
          </p:nvPr>
        </p:nvGraphicFramePr>
        <p:xfrm>
          <a:off x="1667164" y="2683448"/>
          <a:ext cx="8128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80712093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034663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Operations &amp; Maintenance Mill Levy</a:t>
                      </a:r>
                    </a:p>
                    <a:p>
                      <a:pPr algn="ctr"/>
                      <a:r>
                        <a:rPr lang="en-US" dirty="0"/>
                        <a:t>11.132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Debt Service Mill Levy</a:t>
                      </a:r>
                    </a:p>
                    <a:p>
                      <a:pPr algn="ctr"/>
                      <a:r>
                        <a:rPr lang="en-US" dirty="0"/>
                        <a:t>55.663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090019"/>
                  </a:ext>
                </a:extLst>
              </a:tr>
            </a:tbl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CB5AB08-8B15-6E8C-898F-40C299D83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514" y="1816999"/>
            <a:ext cx="10515600" cy="4351338"/>
          </a:xfrm>
        </p:spPr>
        <p:txBody>
          <a:bodyPr/>
          <a:lstStyle/>
          <a:p>
            <a:r>
              <a:rPr lang="en-US" dirty="0"/>
              <a:t>There are currently No Bonds issued.  Bonds are anticipated to be issued as activity in the District grows.</a:t>
            </a:r>
          </a:p>
        </p:txBody>
      </p:sp>
    </p:spTree>
    <p:extLst>
      <p:ext uri="{BB962C8B-B14F-4D97-AF65-F5344CB8AC3E}">
        <p14:creationId xmlns:p14="http://schemas.microsoft.com/office/powerpoint/2010/main" val="1922597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72F076-1842-D029-EDD0-AE8EFB629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Agenda Item 4)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Unaudited Financial Statements – Balance Sheet as of 10/31/2023</a:t>
            </a:r>
          </a:p>
        </p:txBody>
      </p:sp>
      <p:pic>
        <p:nvPicPr>
          <p:cNvPr id="4" name="Picture 3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6609530B-7B9E-DD0F-E118-EB8ED376D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3475" y="5713616"/>
            <a:ext cx="1929867" cy="1022829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6" name="FILTER" hidden="1">
            <a:extLst>
              <a:ext uri="{FF2B5EF4-FFF2-40B4-BE49-F238E27FC236}">
                <a16:creationId xmlns:a16="http://schemas.microsoft.com/office/drawing/2014/main" id="{95F13BFC-37F8-8A45-A6C9-D49767675C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1800" y="2270125"/>
            <a:ext cx="914400" cy="228600"/>
          </a:xfrm>
          <a:prstGeom prst="rect">
            <a:avLst/>
          </a:prstGeom>
        </p:spPr>
      </p:pic>
      <p:pic>
        <p:nvPicPr>
          <p:cNvPr id="7" name="HEADER" hidden="1">
            <a:extLst>
              <a:ext uri="{FF2B5EF4-FFF2-40B4-BE49-F238E27FC236}">
                <a16:creationId xmlns:a16="http://schemas.microsoft.com/office/drawing/2014/main" id="{0F1A45A6-401E-A04E-4704-2BF4FEFD53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1800" y="2270125"/>
            <a:ext cx="914400" cy="228600"/>
          </a:xfrm>
          <a:prstGeom prst="rect">
            <a:avLst/>
          </a:prstGeom>
        </p:spPr>
      </p:pic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F93FAC8B-9709-4D5D-2829-E6B59EF890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925757"/>
              </p:ext>
            </p:extLst>
          </p:nvPr>
        </p:nvGraphicFramePr>
        <p:xfrm>
          <a:off x="1753754" y="1622744"/>
          <a:ext cx="8079721" cy="49576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2084">
                  <a:extLst>
                    <a:ext uri="{9D8B030D-6E8A-4147-A177-3AD203B41FA5}">
                      <a16:colId xmlns:a16="http://schemas.microsoft.com/office/drawing/2014/main" val="451108482"/>
                    </a:ext>
                  </a:extLst>
                </a:gridCol>
                <a:gridCol w="652084">
                  <a:extLst>
                    <a:ext uri="{9D8B030D-6E8A-4147-A177-3AD203B41FA5}">
                      <a16:colId xmlns:a16="http://schemas.microsoft.com/office/drawing/2014/main" val="514460105"/>
                    </a:ext>
                  </a:extLst>
                </a:gridCol>
                <a:gridCol w="652084">
                  <a:extLst>
                    <a:ext uri="{9D8B030D-6E8A-4147-A177-3AD203B41FA5}">
                      <a16:colId xmlns:a16="http://schemas.microsoft.com/office/drawing/2014/main" val="4024539296"/>
                    </a:ext>
                  </a:extLst>
                </a:gridCol>
                <a:gridCol w="652084">
                  <a:extLst>
                    <a:ext uri="{9D8B030D-6E8A-4147-A177-3AD203B41FA5}">
                      <a16:colId xmlns:a16="http://schemas.microsoft.com/office/drawing/2014/main" val="3270296241"/>
                    </a:ext>
                  </a:extLst>
                </a:gridCol>
                <a:gridCol w="3667969">
                  <a:extLst>
                    <a:ext uri="{9D8B030D-6E8A-4147-A177-3AD203B41FA5}">
                      <a16:colId xmlns:a16="http://schemas.microsoft.com/office/drawing/2014/main" val="1270561284"/>
                    </a:ext>
                  </a:extLst>
                </a:gridCol>
                <a:gridCol w="1803416">
                  <a:extLst>
                    <a:ext uri="{9D8B030D-6E8A-4147-A177-3AD203B41FA5}">
                      <a16:colId xmlns:a16="http://schemas.microsoft.com/office/drawing/2014/main" val="1391884663"/>
                    </a:ext>
                  </a:extLst>
                </a:gridCol>
              </a:tblGrid>
              <a:tr h="558175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Oct 31, 23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31454076"/>
                  </a:ext>
                </a:extLst>
              </a:tr>
              <a:tr h="22893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ASSETS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12645399"/>
                  </a:ext>
                </a:extLst>
              </a:tr>
              <a:tr h="2180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Current Assets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85470371"/>
                  </a:ext>
                </a:extLst>
              </a:tr>
              <a:tr h="2180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Checking/Savings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4825257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ECB - Checking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1,600.49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58895986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Checking/Savings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1,600.49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00744675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Current Assets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1,600.49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08722"/>
                  </a:ext>
                </a:extLst>
              </a:tr>
              <a:tr h="17443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ASSETS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1,600.49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79687100"/>
                  </a:ext>
                </a:extLst>
              </a:tr>
              <a:tr h="22893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LIABILITIES &amp; EQUITY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36956556"/>
                  </a:ext>
                </a:extLst>
              </a:tr>
              <a:tr h="2180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Liabilities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65797991"/>
                  </a:ext>
                </a:extLst>
              </a:tr>
              <a:tr h="2180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Current Liabilities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7510342"/>
                  </a:ext>
                </a:extLst>
              </a:tr>
              <a:tr h="2180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Accounts Payable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3531037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Accounts Payable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6,497.47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53695967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Accounts Payable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6,497.47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4072044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Current Liabilities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6,497.47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543657"/>
                  </a:ext>
                </a:extLst>
              </a:tr>
              <a:tr h="2180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Liabilities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6,497.47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09340830"/>
                  </a:ext>
                </a:extLst>
              </a:tr>
              <a:tr h="2180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Equity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8542291"/>
                  </a:ext>
                </a:extLst>
              </a:tr>
              <a:tr h="2180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Retained Earnings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-35,835.19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69185744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Net Income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30,938.21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0599522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Equity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-4,896.98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7206605"/>
                  </a:ext>
                </a:extLst>
              </a:tr>
              <a:tr h="17443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LIABILITIES &amp; EQUITY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1,600.49</a:t>
                      </a:r>
                      <a:endParaRPr lang="en-US" sz="1200" b="1" i="0" u="none" strike="noStrike" dirty="0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4051440"/>
                  </a:ext>
                </a:extLst>
              </a:tr>
            </a:tbl>
          </a:graphicData>
        </a:graphic>
      </p:graphicFrame>
      <p:pic>
        <p:nvPicPr>
          <p:cNvPr id="12" name="FILTER" hidden="1">
            <a:extLst>
              <a:ext uri="{FF2B5EF4-FFF2-40B4-BE49-F238E27FC236}">
                <a16:creationId xmlns:a16="http://schemas.microsoft.com/office/drawing/2014/main" id="{D110A16D-D8D1-4154-6D9C-14BD322332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0" y="1843088"/>
            <a:ext cx="914400" cy="228600"/>
          </a:xfrm>
          <a:prstGeom prst="rect">
            <a:avLst/>
          </a:prstGeom>
        </p:spPr>
      </p:pic>
      <p:pic>
        <p:nvPicPr>
          <p:cNvPr id="14" name="HEADER" hidden="1">
            <a:extLst>
              <a:ext uri="{FF2B5EF4-FFF2-40B4-BE49-F238E27FC236}">
                <a16:creationId xmlns:a16="http://schemas.microsoft.com/office/drawing/2014/main" id="{7D6BC8DE-F969-0A1D-B26D-223A4B96F6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8700" y="1843088"/>
            <a:ext cx="9144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62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72F076-1842-D029-EDD0-AE8EFB629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Agenda Item 4)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Unaudited Financial Statements – Profit and Loss Budget Comparison as of 10/31/2023</a:t>
            </a:r>
          </a:p>
        </p:txBody>
      </p:sp>
      <p:pic>
        <p:nvPicPr>
          <p:cNvPr id="4" name="Picture 3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6609530B-7B9E-DD0F-E118-EB8ED376D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485" y="5804180"/>
            <a:ext cx="1929867" cy="1022829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6" name="FILTER" hidden="1">
            <a:extLst>
              <a:ext uri="{FF2B5EF4-FFF2-40B4-BE49-F238E27FC236}">
                <a16:creationId xmlns:a16="http://schemas.microsoft.com/office/drawing/2014/main" id="{95F13BFC-37F8-8A45-A6C9-D49767675C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1800" y="2270125"/>
            <a:ext cx="914400" cy="228600"/>
          </a:xfrm>
          <a:prstGeom prst="rect">
            <a:avLst/>
          </a:prstGeom>
        </p:spPr>
      </p:pic>
      <p:pic>
        <p:nvPicPr>
          <p:cNvPr id="7" name="HEADER" hidden="1">
            <a:extLst>
              <a:ext uri="{FF2B5EF4-FFF2-40B4-BE49-F238E27FC236}">
                <a16:creationId xmlns:a16="http://schemas.microsoft.com/office/drawing/2014/main" id="{0F1A45A6-401E-A04E-4704-2BF4FEFD53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1800" y="2270125"/>
            <a:ext cx="914400" cy="228600"/>
          </a:xfrm>
          <a:prstGeom prst="rect">
            <a:avLst/>
          </a:prstGeom>
        </p:spPr>
      </p:pic>
      <p:pic>
        <p:nvPicPr>
          <p:cNvPr id="12" name="FILTER" hidden="1">
            <a:extLst>
              <a:ext uri="{FF2B5EF4-FFF2-40B4-BE49-F238E27FC236}">
                <a16:creationId xmlns:a16="http://schemas.microsoft.com/office/drawing/2014/main" id="{800E3BAD-F5A6-BDAD-54BB-A6F31F070F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8238" y="1825625"/>
            <a:ext cx="914400" cy="228600"/>
          </a:xfrm>
          <a:prstGeom prst="rect">
            <a:avLst/>
          </a:prstGeom>
        </p:spPr>
      </p:pic>
      <p:pic>
        <p:nvPicPr>
          <p:cNvPr id="14" name="HEADER" hidden="1">
            <a:extLst>
              <a:ext uri="{FF2B5EF4-FFF2-40B4-BE49-F238E27FC236}">
                <a16:creationId xmlns:a16="http://schemas.microsoft.com/office/drawing/2014/main" id="{10DC3098-A49E-D00D-D852-B0C265DD44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238" y="1825625"/>
            <a:ext cx="914400" cy="228600"/>
          </a:xfrm>
          <a:prstGeom prst="rect">
            <a:avLst/>
          </a:prstGeom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A1F644A-FC3B-377D-DE7B-7FB8C797F3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840015"/>
              </p:ext>
            </p:extLst>
          </p:nvPr>
        </p:nvGraphicFramePr>
        <p:xfrm>
          <a:off x="1061046" y="1455276"/>
          <a:ext cx="8764437" cy="530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515">
                  <a:extLst>
                    <a:ext uri="{9D8B030D-6E8A-4147-A177-3AD203B41FA5}">
                      <a16:colId xmlns:a16="http://schemas.microsoft.com/office/drawing/2014/main" val="1437216843"/>
                    </a:ext>
                  </a:extLst>
                </a:gridCol>
                <a:gridCol w="305515">
                  <a:extLst>
                    <a:ext uri="{9D8B030D-6E8A-4147-A177-3AD203B41FA5}">
                      <a16:colId xmlns:a16="http://schemas.microsoft.com/office/drawing/2014/main" val="3930983032"/>
                    </a:ext>
                  </a:extLst>
                </a:gridCol>
                <a:gridCol w="305515">
                  <a:extLst>
                    <a:ext uri="{9D8B030D-6E8A-4147-A177-3AD203B41FA5}">
                      <a16:colId xmlns:a16="http://schemas.microsoft.com/office/drawing/2014/main" val="1218159992"/>
                    </a:ext>
                  </a:extLst>
                </a:gridCol>
                <a:gridCol w="305515">
                  <a:extLst>
                    <a:ext uri="{9D8B030D-6E8A-4147-A177-3AD203B41FA5}">
                      <a16:colId xmlns:a16="http://schemas.microsoft.com/office/drawing/2014/main" val="1269449702"/>
                    </a:ext>
                  </a:extLst>
                </a:gridCol>
                <a:gridCol w="2692341">
                  <a:extLst>
                    <a:ext uri="{9D8B030D-6E8A-4147-A177-3AD203B41FA5}">
                      <a16:colId xmlns:a16="http://schemas.microsoft.com/office/drawing/2014/main" val="896218273"/>
                    </a:ext>
                  </a:extLst>
                </a:gridCol>
                <a:gridCol w="992921">
                  <a:extLst>
                    <a:ext uri="{9D8B030D-6E8A-4147-A177-3AD203B41FA5}">
                      <a16:colId xmlns:a16="http://schemas.microsoft.com/office/drawing/2014/main" val="2934641671"/>
                    </a:ext>
                  </a:extLst>
                </a:gridCol>
                <a:gridCol w="229135">
                  <a:extLst>
                    <a:ext uri="{9D8B030D-6E8A-4147-A177-3AD203B41FA5}">
                      <a16:colId xmlns:a16="http://schemas.microsoft.com/office/drawing/2014/main" val="3584388067"/>
                    </a:ext>
                  </a:extLst>
                </a:gridCol>
                <a:gridCol w="935637">
                  <a:extLst>
                    <a:ext uri="{9D8B030D-6E8A-4147-A177-3AD203B41FA5}">
                      <a16:colId xmlns:a16="http://schemas.microsoft.com/office/drawing/2014/main" val="643499548"/>
                    </a:ext>
                  </a:extLst>
                </a:gridCol>
                <a:gridCol w="229135">
                  <a:extLst>
                    <a:ext uri="{9D8B030D-6E8A-4147-A177-3AD203B41FA5}">
                      <a16:colId xmlns:a16="http://schemas.microsoft.com/office/drawing/2014/main" val="1671194237"/>
                    </a:ext>
                  </a:extLst>
                </a:gridCol>
                <a:gridCol w="1202962">
                  <a:extLst>
                    <a:ext uri="{9D8B030D-6E8A-4147-A177-3AD203B41FA5}">
                      <a16:colId xmlns:a16="http://schemas.microsoft.com/office/drawing/2014/main" val="2464783297"/>
                    </a:ext>
                  </a:extLst>
                </a:gridCol>
                <a:gridCol w="229135">
                  <a:extLst>
                    <a:ext uri="{9D8B030D-6E8A-4147-A177-3AD203B41FA5}">
                      <a16:colId xmlns:a16="http://schemas.microsoft.com/office/drawing/2014/main" val="2833270774"/>
                    </a:ext>
                  </a:extLst>
                </a:gridCol>
                <a:gridCol w="1031111">
                  <a:extLst>
                    <a:ext uri="{9D8B030D-6E8A-4147-A177-3AD203B41FA5}">
                      <a16:colId xmlns:a16="http://schemas.microsoft.com/office/drawing/2014/main" val="142684589"/>
                    </a:ext>
                  </a:extLst>
                </a:gridCol>
              </a:tblGrid>
              <a:tr h="156391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Jan - Oct 23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Budget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$ Over Budget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% of Budget</a:t>
                      </a:r>
                      <a:endParaRPr lang="en-US" sz="1200" b="1" i="0" u="none" strike="noStrike" dirty="0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66399648"/>
                  </a:ext>
                </a:extLst>
              </a:tr>
              <a:tr h="149282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Ordinary Income/Expense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6333581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Income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84188196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Taxes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98405461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Property Taxes - Debt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5,320.97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5,276.85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44.12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100.84%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208875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Specific Ownership - Debt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408.16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369.38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38.78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110.5%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367829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Delinquent Int - O&amp;M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2.08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64397297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Property Tax - O&amp;M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1,064.14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1,055.31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8.83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100.84%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17375292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Specific Ownership O&amp;M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81.64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73.87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7.77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110.52%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099944"/>
                  </a:ext>
                </a:extLst>
              </a:tr>
              <a:tr h="149282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Delinquent Int - Debt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10.38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67117792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Taxes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6,887.37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6,775.41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111.96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101.65%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3948083"/>
                  </a:ext>
                </a:extLst>
              </a:tr>
              <a:tr h="149282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Developer Advance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70,000.00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-25,000.00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64.29%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13233441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Income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51,887.37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76,775.41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-24,888.04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67.58%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0276807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Expense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88675337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Audit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1,500.00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-1,500.00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6538863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Bank Service Charge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7461971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Bond Expense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632,061.00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-632,061.00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0.0%</a:t>
                      </a:r>
                      <a:endParaRPr lang="en-US" sz="1200" b="0" i="0" u="none" strike="noStrike" dirty="0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83463450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Contingency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-10,000.00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43917920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Copies, Postage, Reimbursements</a:t>
                      </a:r>
                      <a:endParaRPr lang="en-US" sz="1200" b="1" i="0" u="none" strike="noStrike" dirty="0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86.97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-13.03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86.97%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43997745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District Management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36,000.00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-26,000.00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27.78%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4748059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Dues &amp; Subscriptions (SDA)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1,237.50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737.50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247.5%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3415844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Election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1,234.10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8956553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Insurance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3,236.00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236.00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107.87%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33469708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Legal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5,227.42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25,000.00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-19,772.58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20.91%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48485483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Professional Services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-168.00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1204117"/>
                  </a:ext>
                </a:extLst>
              </a:tr>
              <a:tr h="142174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Treasurers Fee - Debt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79.31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79.15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0.16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100.2%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09624992"/>
                  </a:ext>
                </a:extLst>
              </a:tr>
              <a:tr h="149282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Treasurers Fee - O&amp;M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15.86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15.83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0.03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100.19%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66210943"/>
                  </a:ext>
                </a:extLst>
              </a:tr>
              <a:tr h="149282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Expense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20,949.16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708,355.98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-687,406.82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2.96%</a:t>
                      </a:r>
                      <a:endParaRPr lang="en-US" sz="1200" b="0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19385143"/>
                  </a:ext>
                </a:extLst>
              </a:tr>
              <a:tr h="11373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Net Income</a:t>
                      </a:r>
                      <a:endParaRPr lang="en-US" sz="1200" b="1" i="0" u="none" strike="noStrike" dirty="0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30,938.21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-631,580.57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662,518.78</a:t>
                      </a:r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-4.9%</a:t>
                      </a:r>
                      <a:endParaRPr lang="en-US" sz="1200" b="1" i="0" u="none" strike="noStrike" dirty="0">
                        <a:solidFill>
                          <a:srgbClr val="3232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76405301"/>
                  </a:ext>
                </a:extLst>
              </a:tr>
            </a:tbl>
          </a:graphicData>
        </a:graphic>
      </p:graphicFrame>
      <p:pic>
        <p:nvPicPr>
          <p:cNvPr id="16" name="FILTER" hidden="1">
            <a:extLst>
              <a:ext uri="{FF2B5EF4-FFF2-40B4-BE49-F238E27FC236}">
                <a16:creationId xmlns:a16="http://schemas.microsoft.com/office/drawing/2014/main" id="{3F314C10-D20D-5BEF-89BB-11DADA36D1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7038" y="1825625"/>
            <a:ext cx="914400" cy="228600"/>
          </a:xfrm>
          <a:prstGeom prst="rect">
            <a:avLst/>
          </a:prstGeom>
        </p:spPr>
      </p:pic>
      <p:pic>
        <p:nvPicPr>
          <p:cNvPr id="18" name="HEADER" hidden="1">
            <a:extLst>
              <a:ext uri="{FF2B5EF4-FFF2-40B4-BE49-F238E27FC236}">
                <a16:creationId xmlns:a16="http://schemas.microsoft.com/office/drawing/2014/main" id="{37CD4CB4-91A1-9B7F-4AE2-CE18F5C7F9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7038" y="1825625"/>
            <a:ext cx="9144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602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43B122-463C-408F-F37F-644323FD7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 dirty="0">
                <a:solidFill>
                  <a:srgbClr val="61191D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pic>
        <p:nvPicPr>
          <p:cNvPr id="4" name="Picture 3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3AACBFAE-3922-BBD7-C359-A10D9D3159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859" y="5617272"/>
            <a:ext cx="1929867" cy="102282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2918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4472C4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1849</TotalTime>
  <Words>540</Words>
  <Application>Microsoft Office PowerPoint</Application>
  <PresentationFormat>Widescreen</PresentationFormat>
  <Paragraphs>193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HIGH PLAINS RANCH METROPOLITAN DISTRICT  ANNUAL TOWN  HALL MEETING  November 14, 2023, at 11:00 am </vt:lpstr>
      <vt:lpstr>AGENDA</vt:lpstr>
      <vt:lpstr>Agenda Item 2) Current Public Infrastructure Projects</vt:lpstr>
      <vt:lpstr>Agenda Item 3) Current Bond and Debt Status</vt:lpstr>
      <vt:lpstr>Agenda Item 4) Unaudited Financial Statements – Balance Sheet as of 10/31/2023</vt:lpstr>
      <vt:lpstr>Agenda Item 4) Unaudited Financial Statements – Profit and Loss Budget Comparison as of 10/31/2023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Harris</dc:creator>
  <cp:lastModifiedBy>Rebecca Harris</cp:lastModifiedBy>
  <cp:revision>14</cp:revision>
  <dcterms:created xsi:type="dcterms:W3CDTF">2023-09-20T18:15:53Z</dcterms:created>
  <dcterms:modified xsi:type="dcterms:W3CDTF">2023-11-09T00:00:21Z</dcterms:modified>
</cp:coreProperties>
</file>